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75" r:id="rId5"/>
    <p:sldId id="276" r:id="rId6"/>
    <p:sldId id="278" r:id="rId7"/>
    <p:sldId id="266" r:id="rId8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5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09" y="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04-Jun-19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sp>
        <p:nvSpPr>
          <p:cNvPr id="8" name="Footer Placeholder 3"/>
          <p:cNvSpPr txBox="1">
            <a:spLocks/>
          </p:cNvSpPr>
          <p:nvPr userDrawn="1"/>
        </p:nvSpPr>
        <p:spPr>
          <a:xfrm>
            <a:off x="4191000" y="64285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IRCC11</a:t>
            </a:r>
            <a:b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Genoa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Italy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de-D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– 5</a:t>
            </a:r>
            <a:r>
              <a:rPr lang="de-D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June, 2019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4191000" y="64285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IRCC11</a:t>
            </a:r>
            <a:b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Genoa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Italy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de-D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– 5</a:t>
            </a:r>
            <a:r>
              <a:rPr lang="de-DE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June, 2019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04-Jun-19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775063" y="1801631"/>
            <a:ext cx="11152413" cy="1940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b="1" dirty="0" smtClean="0">
                <a:solidFill>
                  <a:schemeClr val="bg2">
                    <a:lumMod val="50000"/>
                  </a:schemeClr>
                </a:solidFill>
              </a:rPr>
              <a:t>HYDROGRAPHIC COMMISSION ON ANTARCTICA (HCA)</a:t>
            </a:r>
            <a:endParaRPr kumimoji="1" lang="en-US" altLang="ja-JP" b="1" dirty="0">
              <a:solidFill>
                <a:schemeClr val="bg2">
                  <a:lumMod val="50000"/>
                </a:schemeClr>
              </a:solidFill>
            </a:endParaRPr>
          </a:p>
          <a:p>
            <a:endParaRPr kumimoji="1" lang="en-US" altLang="ja-JP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b="1" dirty="0" smtClean="0">
                <a:solidFill>
                  <a:schemeClr val="bg2">
                    <a:lumMod val="50000"/>
                  </a:schemeClr>
                </a:solidFill>
              </a:rPr>
              <a:t>HCA </a:t>
            </a:r>
            <a:r>
              <a:rPr kumimoji="1" lang="en-US" altLang="ja-JP" b="1" dirty="0">
                <a:solidFill>
                  <a:schemeClr val="bg2">
                    <a:lumMod val="50000"/>
                  </a:schemeClr>
                </a:solidFill>
              </a:rPr>
              <a:t>report to </a:t>
            </a:r>
            <a:r>
              <a:rPr kumimoji="1" lang="en-US" altLang="ja-JP" b="1" dirty="0" smtClean="0">
                <a:solidFill>
                  <a:schemeClr val="bg2">
                    <a:lumMod val="50000"/>
                  </a:schemeClr>
                </a:solidFill>
              </a:rPr>
              <a:t>IRCC11</a:t>
            </a:r>
          </a:p>
          <a:p>
            <a:endParaRPr kumimoji="1" lang="en-US" altLang="ja-JP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5100" b="1" dirty="0">
                <a:solidFill>
                  <a:schemeClr val="bg2">
                    <a:lumMod val="50000"/>
                  </a:schemeClr>
                </a:solidFill>
              </a:rPr>
              <a:t>Genoa, Italy 3-5 June 2019</a:t>
            </a:r>
            <a:endParaRPr kumimoji="1" lang="ja-JP" altLang="en-US" sz="51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336677" y="296162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solidFill>
                  <a:schemeClr val="bg2">
                    <a:lumMod val="50000"/>
                  </a:schemeClr>
                </a:solidFill>
              </a:rPr>
              <a:t>IRCC11-07A</a:t>
            </a:r>
            <a:endParaRPr kumimoji="1" lang="ja-JP" alt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304" y="267111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Outline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HCA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986777" y="5931826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636" y="1373752"/>
            <a:ext cx="11520341" cy="5254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u="sng" dirty="0">
                <a:solidFill>
                  <a:schemeClr val="bg2">
                    <a:lumMod val="50000"/>
                  </a:schemeClr>
                </a:solidFill>
              </a:rPr>
              <a:t>Membership</a:t>
            </a:r>
          </a:p>
          <a:p>
            <a:pPr marL="0" indent="0">
              <a:buNone/>
            </a:pPr>
            <a:r>
              <a:rPr lang="en-US" altLang="ja-JP" sz="2000" dirty="0">
                <a:solidFill>
                  <a:schemeClr val="bg2">
                    <a:lumMod val="50000"/>
                  </a:schemeClr>
                </a:solidFill>
              </a:rPr>
              <a:t>Chair: 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		Dr Mathias JONAS (IHO Secretariat) from September 2017 </a:t>
            </a:r>
          </a:p>
          <a:p>
            <a:pPr marL="0" indent="0">
              <a:buNone/>
            </a:pP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Vice-Chair</a:t>
            </a:r>
            <a:r>
              <a:rPr lang="en-US" altLang="ja-JP" sz="20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Mr Patrick DORR (United States) from June 2018</a:t>
            </a:r>
            <a:r>
              <a:rPr lang="en-US" altLang="ja-JP" sz="2000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Secretary:	Yves Guillam (IHO Secretariat)</a:t>
            </a:r>
            <a:endParaRPr lang="en-US" altLang="ja-JP" sz="20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Members</a:t>
            </a:r>
            <a:r>
              <a:rPr lang="en-US" altLang="ja-JP" sz="20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Argentina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, Australia, Brazil, Chile, China, Colombia, Ecuador, France, Germany, Greece, India</a:t>
            </a: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  <a:b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		Italy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, Japan, Korea (Rep. of), New Zealand, Norway, Peru, Russian Federation, South Africa</a:t>
            </a: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  <a:b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 		Spain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, Uruguay, United Kingdom, USA, Venezuela.</a:t>
            </a:r>
            <a:endParaRPr lang="en-US" altLang="ja-JP" sz="20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2000" dirty="0">
                <a:solidFill>
                  <a:schemeClr val="bg2">
                    <a:lumMod val="50000"/>
                  </a:schemeClr>
                </a:solidFill>
              </a:rPr>
              <a:t>Observers: </a:t>
            </a:r>
            <a:r>
              <a:rPr lang="en-US" altLang="ja-JP" sz="20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Antarctic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Treaty Secretariat (ATS), Council of Managers of National Antarctic Programmes </a:t>
            </a: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		(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COMNAP), International Association of Antarctic Tour Operators (IAATO), Scientific </a:t>
            </a: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		Committee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on Antarctic Research (SCAR), International Maritime Organization (IMO), </a:t>
            </a: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		Intergovernmental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Oceanographic Commission (IOC), General Bathymetric Chart of the </a:t>
            </a: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		Oceans 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</a:rPr>
              <a:t>(GEBCO), International Bathymetric Chart of the Southern Ocean (IBCSO).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ja-JP" sz="2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0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377" y="259414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Meetings since IRCC10 (June 2018)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986777" y="6262540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Rektangel 3"/>
          <p:cNvSpPr/>
          <p:nvPr/>
        </p:nvSpPr>
        <p:spPr>
          <a:xfrm>
            <a:off x="415448" y="968957"/>
            <a:ext cx="1091148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200" b="1" u="sng" dirty="0" smtClean="0">
                <a:solidFill>
                  <a:schemeClr val="bg2">
                    <a:lumMod val="50000"/>
                  </a:schemeClr>
                </a:solidFill>
              </a:rPr>
              <a:t>Meetings</a:t>
            </a:r>
            <a:r>
              <a:rPr lang="da-DK" sz="2200" b="1" u="sng" dirty="0">
                <a:solidFill>
                  <a:schemeClr val="bg2">
                    <a:lumMod val="50000"/>
                  </a:schemeClr>
                </a:solidFill>
              </a:rPr>
              <a:t>: </a:t>
            </a:r>
            <a:endParaRPr lang="da-DK" sz="2200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da-DK" sz="2200" b="1" u="sng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Following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BSHC meetings have taken place:</a:t>
            </a:r>
          </a:p>
          <a:p>
            <a:r>
              <a:rPr lang="en-GB" dirty="0" smtClean="0"/>
              <a:t>	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15th HCA Conference 26 - 28 June 2018 (</a:t>
            </a:r>
            <a:r>
              <a:rPr lang="en-GB" sz="2000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Niterói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, Brazil)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en-US" sz="20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Next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meeting: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16th HCA Conference 3 – 5 July 2019 (Prague, CZ) in conjunction with ATCM XLII Conference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287383" y="3399203"/>
            <a:ext cx="757645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2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da-DK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da-DK" sz="2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Current </a:t>
            </a:r>
            <a:r>
              <a:rPr lang="da-DK" sz="2200" b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HCA </a:t>
            </a:r>
            <a:r>
              <a:rPr lang="da-DK" sz="2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Working Groups: </a:t>
            </a:r>
          </a:p>
          <a:p>
            <a:pPr marL="0" lvl="1" indent="-457200">
              <a:buAutoNum type="alphaLcParenR"/>
            </a:pPr>
            <a:r>
              <a:rPr lang="en-GB" sz="2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Hydrographic Priorities Working Group (HPWG) </a:t>
            </a:r>
          </a:p>
          <a:p>
            <a:pPr lvl="1"/>
            <a:endParaRPr lang="da-DK" sz="20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948" y="3399203"/>
            <a:ext cx="4039870" cy="269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80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986777" y="6262540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56212" y="294249"/>
            <a:ext cx="11112500" cy="540511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Activities</a:t>
            </a:r>
            <a:endParaRPr lang="ja-JP" altLang="en-US" sz="3600" dirty="0"/>
          </a:p>
        </p:txBody>
      </p:sp>
      <p:sp>
        <p:nvSpPr>
          <p:cNvPr id="2" name="Rektangel 1"/>
          <p:cNvSpPr/>
          <p:nvPr/>
        </p:nvSpPr>
        <p:spPr>
          <a:xfrm>
            <a:off x="63427" y="987381"/>
            <a:ext cx="1212857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 smtClean="0">
                <a:solidFill>
                  <a:schemeClr val="bg2">
                    <a:lumMod val="50000"/>
                  </a:schemeClr>
                </a:solidFill>
              </a:rPr>
              <a:t>Check </a:t>
            </a:r>
            <a:r>
              <a:rPr lang="en-GB" sz="2400" u="sng" dirty="0">
                <a:solidFill>
                  <a:schemeClr val="bg2">
                    <a:lumMod val="50000"/>
                  </a:schemeClr>
                </a:solidFill>
              </a:rPr>
              <a:t>and monitor ENC overlap</a:t>
            </a:r>
            <a:endParaRPr lang="en-US" sz="2400" u="sng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NZ" sz="2400" dirty="0">
                <a:solidFill>
                  <a:schemeClr val="bg2">
                    <a:lumMod val="50000"/>
                  </a:schemeClr>
                </a:solidFill>
              </a:rPr>
              <a:t>HCA agreed that the Region M Coordinator, in liaison with IHO Secretariat and the RENCs, has the responsibility to check and monitor ENC overlaps within the Antarctic region</a:t>
            </a:r>
            <a:r>
              <a:rPr lang="en-NZ" sz="2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endParaRPr lang="en-NZ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GB" sz="2400" u="sng" dirty="0">
                <a:solidFill>
                  <a:schemeClr val="bg2">
                    <a:lumMod val="50000"/>
                  </a:schemeClr>
                </a:solidFill>
              </a:rPr>
              <a:t>Extraction of bathymetric information for IHO DCDB</a:t>
            </a:r>
            <a:endParaRPr lang="en-US" sz="2400" u="sng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NZ" sz="2400" dirty="0">
                <a:solidFill>
                  <a:schemeClr val="bg2">
                    <a:lumMod val="50000"/>
                  </a:schemeClr>
                </a:solidFill>
              </a:rPr>
              <a:t>HCA agreed on the principles following up Action C1/34, that HCA Members should be encouraged to ensure that bathymetric information contained in their HCA ENCs should be extracted and transmitted to the IHO DCDB.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NZ" sz="2400" dirty="0"/>
              <a:t> </a:t>
            </a:r>
            <a:endParaRPr lang="en-US" sz="2400" dirty="0"/>
          </a:p>
          <a:p>
            <a:r>
              <a:rPr lang="en-GB" sz="2400" u="sng" dirty="0">
                <a:solidFill>
                  <a:schemeClr val="bg2">
                    <a:lumMod val="50000"/>
                  </a:schemeClr>
                </a:solidFill>
              </a:rPr>
              <a:t>S-100 product based services for Antarctic waters</a:t>
            </a:r>
            <a:endParaRPr lang="en-US" sz="2400" u="sng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NZ" sz="2400" dirty="0">
                <a:solidFill>
                  <a:schemeClr val="bg2">
                    <a:lumMod val="50000"/>
                  </a:schemeClr>
                </a:solidFill>
              </a:rPr>
              <a:t>HCA agreed that, as a matter of principles, the current primary charting authorities in Antarctica should be encouraged to consider the future production and distribution of S-100 based products for Antarctica, in their areas of charting </a:t>
            </a:r>
            <a:r>
              <a:rPr lang="en-NZ" sz="2400" dirty="0" smtClean="0">
                <a:solidFill>
                  <a:schemeClr val="bg2">
                    <a:lumMod val="50000"/>
                  </a:schemeClr>
                </a:solidFill>
              </a:rPr>
              <a:t>responsibilities.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NZ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NZ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NZ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N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5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</a:t>
            </a:r>
            <a:r>
              <a:rPr lang="en-GB" b="1" dirty="0" smtClean="0"/>
              <a:t>ooperation </a:t>
            </a:r>
            <a:r>
              <a:rPr lang="en-GB" b="1" dirty="0"/>
              <a:t>with </a:t>
            </a:r>
            <a:r>
              <a:rPr lang="en-GB" b="1" dirty="0" smtClean="0"/>
              <a:t>stakeholders (1)</a:t>
            </a:r>
            <a:endParaRPr lang="en-US" dirty="0"/>
          </a:p>
        </p:txBody>
      </p:sp>
      <p:sp>
        <p:nvSpPr>
          <p:cNvPr id="4" name="Rektangel 1"/>
          <p:cNvSpPr/>
          <p:nvPr/>
        </p:nvSpPr>
        <p:spPr>
          <a:xfrm>
            <a:off x="63426" y="1034951"/>
            <a:ext cx="12128573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u="sng" dirty="0" smtClean="0">
                <a:solidFill>
                  <a:schemeClr val="bg2">
                    <a:lumMod val="50000"/>
                  </a:schemeClr>
                </a:solidFill>
              </a:rPr>
              <a:t>Strengthen GEBCO/Seabed 2030</a:t>
            </a:r>
          </a:p>
          <a:p>
            <a:r>
              <a:rPr lang="en-NZ" sz="2400" dirty="0" smtClean="0">
                <a:solidFill>
                  <a:schemeClr val="bg2">
                    <a:lumMod val="50000"/>
                  </a:schemeClr>
                </a:solidFill>
              </a:rPr>
              <a:t>Improve DCDB coverage in Antarctic waters through implementation of a crowd-sourced bathymetry practice and the acquisition of professional multibeam data contributions from research vessels operating in the area. </a:t>
            </a:r>
          </a:p>
          <a:p>
            <a:endParaRPr lang="en-NZ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NZ" sz="2400" u="sng" dirty="0" smtClean="0">
                <a:solidFill>
                  <a:schemeClr val="bg2">
                    <a:lumMod val="50000"/>
                  </a:schemeClr>
                </a:solidFill>
              </a:rPr>
              <a:t>Apply B-12</a:t>
            </a:r>
          </a:p>
          <a:p>
            <a:r>
              <a:rPr lang="en-NZ" sz="2400" dirty="0" smtClean="0">
                <a:solidFill>
                  <a:schemeClr val="bg2">
                    <a:lumMod val="50000"/>
                  </a:schemeClr>
                </a:solidFill>
              </a:rPr>
              <a:t>IAATO agreed to check if the new guidance on crowd-sourced bathymetry (B-12) can be implemented technically – possibly by export from Voyage Data Recorder recordings. </a:t>
            </a:r>
          </a:p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			            IAATO - International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Association of Antarctic Tour Operators</a:t>
            </a:r>
            <a:endParaRPr lang="en-NZ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NZ" sz="2400" u="sng" dirty="0" smtClean="0">
                <a:solidFill>
                  <a:schemeClr val="bg2">
                    <a:lumMod val="50000"/>
                  </a:schemeClr>
                </a:solidFill>
              </a:rPr>
              <a:t>Approach the fleet of research vessels</a:t>
            </a:r>
          </a:p>
          <a:p>
            <a:r>
              <a:rPr lang="en-NZ" sz="2400" dirty="0" smtClean="0">
                <a:solidFill>
                  <a:schemeClr val="bg2">
                    <a:lumMod val="50000"/>
                  </a:schemeClr>
                </a:solidFill>
              </a:rPr>
              <a:t>COMNAP invited to bring the matter of collecting hydrographic data (single beam crowd-sourced bathymetry and professional multibeam) as a matter of routine to the attention of the COMNAP membership and for COMNAP to report progress to HCA Conferences.</a:t>
            </a:r>
          </a:p>
          <a:p>
            <a:endParaRPr lang="en-NZ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NZ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NZ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720654" y="5749684"/>
            <a:ext cx="6375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COMNAP - Council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Managers of National Antarctic Programmes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08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</a:t>
            </a:r>
            <a:r>
              <a:rPr lang="en-GB" b="1" dirty="0" smtClean="0"/>
              <a:t>ooperation </a:t>
            </a:r>
            <a:r>
              <a:rPr lang="en-GB" b="1" dirty="0"/>
              <a:t>with </a:t>
            </a:r>
            <a:r>
              <a:rPr lang="en-GB" b="1" dirty="0" smtClean="0"/>
              <a:t>stakeholders (2)</a:t>
            </a:r>
            <a:endParaRPr lang="en-US" dirty="0"/>
          </a:p>
        </p:txBody>
      </p:sp>
      <p:sp>
        <p:nvSpPr>
          <p:cNvPr id="4" name="Rektangel 1"/>
          <p:cNvSpPr/>
          <p:nvPr/>
        </p:nvSpPr>
        <p:spPr>
          <a:xfrm>
            <a:off x="63426" y="1034951"/>
            <a:ext cx="1212857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u="sng" dirty="0">
                <a:solidFill>
                  <a:schemeClr val="bg2">
                    <a:lumMod val="50000"/>
                  </a:schemeClr>
                </a:solidFill>
              </a:rPr>
              <a:t>Contribute to the </a:t>
            </a:r>
            <a:r>
              <a:rPr lang="en-NZ" sz="2400" u="sng" dirty="0" smtClean="0">
                <a:solidFill>
                  <a:schemeClr val="bg2">
                    <a:lumMod val="50000"/>
                  </a:schemeClr>
                </a:solidFill>
              </a:rPr>
              <a:t>42</a:t>
            </a:r>
            <a:r>
              <a:rPr lang="en-NZ" sz="2400" u="sng" baseline="30000" dirty="0" smtClean="0">
                <a:solidFill>
                  <a:schemeClr val="bg2">
                    <a:lumMod val="50000"/>
                  </a:schemeClr>
                </a:solidFill>
              </a:rPr>
              <a:t>nd </a:t>
            </a:r>
            <a:r>
              <a:rPr lang="en-NZ" sz="2400" u="sng" dirty="0">
                <a:solidFill>
                  <a:schemeClr val="bg2">
                    <a:lumMod val="50000"/>
                  </a:schemeClr>
                </a:solidFill>
              </a:rPr>
              <a:t>ATCM-Conference</a:t>
            </a:r>
          </a:p>
          <a:p>
            <a:endParaRPr lang="en-NZ" sz="2400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NZ" sz="2400" dirty="0" smtClean="0">
                <a:solidFill>
                  <a:schemeClr val="bg2">
                    <a:lumMod val="50000"/>
                  </a:schemeClr>
                </a:solidFill>
              </a:rPr>
              <a:t>HCA members will provide a half day </a:t>
            </a:r>
            <a:r>
              <a:rPr lang="en-NZ" sz="2400" dirty="0" smtClean="0">
                <a:solidFill>
                  <a:schemeClr val="bg2">
                    <a:lumMod val="50000"/>
                  </a:schemeClr>
                </a:solidFill>
              </a:rPr>
              <a:t>Seminar </a:t>
            </a:r>
            <a:r>
              <a:rPr lang="en-NZ" sz="2400" dirty="0">
                <a:solidFill>
                  <a:schemeClr val="bg2">
                    <a:lumMod val="50000"/>
                  </a:schemeClr>
                </a:solidFill>
              </a:rPr>
              <a:t>about hydrography in Antarctic waters </a:t>
            </a:r>
            <a:r>
              <a:rPr lang="en-NZ" sz="2400" dirty="0" smtClean="0">
                <a:solidFill>
                  <a:schemeClr val="bg2">
                    <a:lumMod val="50000"/>
                  </a:schemeClr>
                </a:solidFill>
              </a:rPr>
              <a:t>at the </a:t>
            </a:r>
            <a:r>
              <a:rPr lang="en-NZ" sz="2400" dirty="0">
                <a:solidFill>
                  <a:schemeClr val="bg2">
                    <a:lumMod val="50000"/>
                  </a:schemeClr>
                </a:solidFill>
              </a:rPr>
              <a:t>42</a:t>
            </a:r>
            <a:r>
              <a:rPr lang="en-NZ" sz="2400" baseline="30000" dirty="0">
                <a:solidFill>
                  <a:schemeClr val="bg2">
                    <a:lumMod val="50000"/>
                  </a:schemeClr>
                </a:solidFill>
              </a:rPr>
              <a:t>nd</a:t>
            </a:r>
            <a:r>
              <a:rPr lang="en-NZ" sz="2400" dirty="0">
                <a:solidFill>
                  <a:schemeClr val="bg2">
                    <a:lumMod val="50000"/>
                  </a:schemeClr>
                </a:solidFill>
              </a:rPr>
              <a:t> Conference in July 2019 in Prague, CZ. The Seminar will include specific contributions of the National </a:t>
            </a:r>
            <a:r>
              <a:rPr lang="en-NZ" sz="2400" dirty="0" smtClean="0">
                <a:solidFill>
                  <a:schemeClr val="bg2">
                    <a:lumMod val="50000"/>
                  </a:schemeClr>
                </a:solidFill>
              </a:rPr>
              <a:t>Hydrographers </a:t>
            </a:r>
            <a:r>
              <a:rPr lang="en-NZ" sz="2400" dirty="0">
                <a:solidFill>
                  <a:schemeClr val="bg2">
                    <a:lumMod val="50000"/>
                  </a:schemeClr>
                </a:solidFill>
              </a:rPr>
              <a:t>of Chile and UK. </a:t>
            </a:r>
          </a:p>
          <a:p>
            <a:endParaRPr lang="en-NZ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The back to back meeting of HCA with ATCM XLII </a:t>
            </a:r>
            <a:r>
              <a:rPr lang="en-NZ" sz="2400" dirty="0">
                <a:solidFill>
                  <a:schemeClr val="bg2">
                    <a:lumMod val="50000"/>
                  </a:schemeClr>
                </a:solidFill>
              </a:rPr>
              <a:t>and the contribution of HCA members at this important event </a:t>
            </a:r>
            <a:r>
              <a:rPr lang="en-NZ" sz="2400" dirty="0" smtClean="0">
                <a:solidFill>
                  <a:schemeClr val="bg2">
                    <a:lumMod val="50000"/>
                  </a:schemeClr>
                </a:solidFill>
              </a:rPr>
              <a:t>offers </a:t>
            </a:r>
            <a:r>
              <a:rPr lang="en-NZ" sz="2400" dirty="0">
                <a:solidFill>
                  <a:schemeClr val="bg2">
                    <a:lumMod val="50000"/>
                  </a:schemeClr>
                </a:solidFill>
              </a:rPr>
              <a:t>an excellent opportunity to highlight the importance of hydrography and bathymetry for Antarctica as a whole</a:t>
            </a:r>
            <a:r>
              <a:rPr lang="en-NZ" sz="2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endParaRPr lang="en-NZ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NZ" sz="2400" dirty="0">
                <a:solidFill>
                  <a:schemeClr val="bg2">
                    <a:lumMod val="50000"/>
                  </a:schemeClr>
                </a:solidFill>
              </a:rPr>
              <a:t>Some ATCM (IHO) Member States will second through the proposal to update the 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Resolution on Hydrographic Mapping in Antarctic waters;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NZ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NZ" sz="20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N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1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212" y="294249"/>
            <a:ext cx="11112500" cy="540511"/>
          </a:xfrm>
        </p:spPr>
        <p:txBody>
          <a:bodyPr>
            <a:noAutofit/>
          </a:bodyPr>
          <a:lstStyle/>
          <a:p>
            <a:r>
              <a:rPr lang="en-US" altLang="ja-JP" sz="3200" dirty="0" smtClean="0"/>
              <a:t>Achievements</a:t>
            </a:r>
            <a:endParaRPr lang="ja-JP" alt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986777" y="6262540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Rektangel 3"/>
          <p:cNvSpPr/>
          <p:nvPr/>
        </p:nvSpPr>
        <p:spPr>
          <a:xfrm>
            <a:off x="134514" y="1548286"/>
            <a:ext cx="6948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chemeClr val="bg2">
                    <a:lumMod val="50000"/>
                  </a:schemeClr>
                </a:solidFill>
              </a:rPr>
              <a:t>ENC coverage is gradually growing but still far from completion. </a:t>
            </a:r>
          </a:p>
          <a:p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</a:rPr>
              <a:t>availability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of reliable 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</a:rPr>
              <a:t>survey data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remains the 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</a:rPr>
              <a:t>major problem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</a:rPr>
              <a:t>crowd source approach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in combination with the activities of the </a:t>
            </a:r>
            <a:r>
              <a:rPr lang="en-US" sz="2400" u="sng" dirty="0" err="1">
                <a:solidFill>
                  <a:schemeClr val="bg2">
                    <a:lumMod val="50000"/>
                  </a:schemeClr>
                </a:solidFill>
              </a:rPr>
              <a:t>SeaBed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</a:rPr>
              <a:t> 2030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project offers a new chance to 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</a:rPr>
              <a:t>acquire substantial bathymetric information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of this remote area and provide it for a 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</a:rPr>
              <a:t>multitude of uses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under the 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</a:rPr>
              <a:t>open data policy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of the 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</a:rPr>
              <a:t>DCDB.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067" y="2542733"/>
            <a:ext cx="4773864" cy="3160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2233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1326</TotalTime>
  <Words>393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Times New Roman</vt:lpstr>
      <vt:lpstr>Office Theme</vt:lpstr>
      <vt:lpstr>PowerPoint Presentation</vt:lpstr>
      <vt:lpstr>Outline of HCA</vt:lpstr>
      <vt:lpstr>Meetings since IRCC10 (June 2018)</vt:lpstr>
      <vt:lpstr>Activities</vt:lpstr>
      <vt:lpstr>Cooperation with stakeholders (1)</vt:lpstr>
      <vt:lpstr>Cooperation with stakeholders (2)</vt:lpstr>
      <vt:lpstr>Achievements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Wyatt</dc:creator>
  <cp:lastModifiedBy>Mathias Jonas</cp:lastModifiedBy>
  <cp:revision>71</cp:revision>
  <cp:lastPrinted>2019-05-13T02:32:04Z</cp:lastPrinted>
  <dcterms:created xsi:type="dcterms:W3CDTF">2018-03-14T09:31:16Z</dcterms:created>
  <dcterms:modified xsi:type="dcterms:W3CDTF">2019-06-04T06:00:23Z</dcterms:modified>
</cp:coreProperties>
</file>